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3"/>
  </p:normalViewPr>
  <p:slideViewPr>
    <p:cSldViewPr snapToGrid="0">
      <p:cViewPr varScale="1">
        <p:scale>
          <a:sx n="54" d="100"/>
          <a:sy n="54" d="100"/>
        </p:scale>
        <p:origin x="79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esentatieslide-visual-groen-kader-1920x1080px.jpg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chtergrond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chtergron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resentatieslide-achtergrond-1b-(v3)---1920x1080px.jpg" descr="Presentatieslide-achtergrond-1b-(v3)---1920x1080p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chtergrond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resentatieslide-achtergrond-1b-(v2)---1920x1080px.jpg" descr="Presentatieslide-achtergrond-1b-(v2)---1920x1080p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chtergrond v4 - als extra slide of afslui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sentatieslide-achtergrond-1a-(v2)---1920x1080px.jpg" descr="Presentatieslide-achtergrond-1a-(v2)---1920x1080px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653366" y="0"/>
            <a:ext cx="19507201" cy="3673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Feralco campagne breedbeeld.mp4" descr="Feralco campagne breedbeeld.mp4"/>
          <p:cNvPicPr>
            <a:picLocks noGrp="1"/>
          </p:cNvPicPr>
          <p:nvPr>
            <p:ph type="pic" idx="2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1" cy="137160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resentatieslide-achtergrond-opzij-kijkend--1920x1080px.jpg" descr="Presentatieslide-achtergrond-opzij-kijkend--1920x1080px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2" name="Tekstvak 1"/>
          <p:cNvSpPr txBox="1"/>
          <p:nvPr/>
        </p:nvSpPr>
        <p:spPr>
          <a:xfrm>
            <a:off x="10495208" y="2609357"/>
            <a:ext cx="11665547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Voordelen van Aquafer</a:t>
            </a:r>
          </a:p>
        </p:txBody>
      </p:sp>
      <p:sp>
        <p:nvSpPr>
          <p:cNvPr id="83" name="Tekstvak 3"/>
          <p:cNvSpPr txBox="1"/>
          <p:nvPr/>
        </p:nvSpPr>
        <p:spPr>
          <a:xfrm>
            <a:off x="10495208" y="4009930"/>
            <a:ext cx="12257218" cy="4583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Chloridevrij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Betere vlokvorming oftewel performance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Resulteert in beter bezinkbaar slib 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Uitstekende ME-P-verhouding 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Minder corrosief 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Beïnvloedt de pH minder dus besparing op pH-correctie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kstvak 2"/>
          <p:cNvSpPr txBox="1"/>
          <p:nvPr/>
        </p:nvSpPr>
        <p:spPr>
          <a:xfrm>
            <a:off x="1620151" y="2288332"/>
            <a:ext cx="11665544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6000" b="1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Toepassingen voor Aquaferral</a:t>
            </a:r>
          </a:p>
        </p:txBody>
      </p:sp>
      <p:sp>
        <p:nvSpPr>
          <p:cNvPr id="86" name="Tekstvak 3"/>
          <p:cNvSpPr txBox="1"/>
          <p:nvPr/>
        </p:nvSpPr>
        <p:spPr>
          <a:xfrm>
            <a:off x="1620149" y="3466818"/>
            <a:ext cx="15408827" cy="379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Fosfaatverwijdering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CZV-verwijdering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Conditionering t.b.v. slibontwatering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H2S-bestrijding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Lichtslibbestrijding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1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resentatieslide-achtergrond-opzij-kijkend--1920x1080px.jpg" descr="Presentatieslide-achtergrond-opzij-kijkend--1920x1080px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9" name="Tekstvak 1"/>
          <p:cNvSpPr txBox="1"/>
          <p:nvPr/>
        </p:nvSpPr>
        <p:spPr>
          <a:xfrm>
            <a:off x="10495208" y="2609357"/>
            <a:ext cx="11665547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Voordelen van Aquaferral</a:t>
            </a:r>
          </a:p>
        </p:txBody>
      </p:sp>
      <p:sp>
        <p:nvSpPr>
          <p:cNvPr id="90" name="Tekstvak 3"/>
          <p:cNvSpPr txBox="1"/>
          <p:nvPr/>
        </p:nvSpPr>
        <p:spPr>
          <a:xfrm>
            <a:off x="10495208" y="4009929"/>
            <a:ext cx="12257218" cy="5375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Chloridevrij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Betere vlokvorming oftewel performance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Resulteert in beter bezinkbaar slib 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Uitstekende ME-P-verhouding 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Minder corrosief 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Beïnvloedt de pH minder dus besparing op pH-correctie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H2S en lichtslibbestrijding met één product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1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Afbeelding" descr="Afbeelding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3" name="Tekstvak 1"/>
          <p:cNvSpPr txBox="1"/>
          <p:nvPr/>
        </p:nvSpPr>
        <p:spPr>
          <a:xfrm>
            <a:off x="10797391" y="4468224"/>
            <a:ext cx="11665547" cy="2349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9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Bedankt</a:t>
            </a:r>
          </a:p>
          <a:p>
            <a: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voor uw aandacht!</a:t>
            </a:r>
          </a:p>
        </p:txBody>
      </p:sp>
      <p:pic>
        <p:nvPicPr>
          <p:cNvPr id="94" name="FER_Nederland logo wit (CMYK).png" descr="FER_Nederland logo wit (CMYK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1186" y="7508926"/>
            <a:ext cx="3497954" cy="1025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Feralco-introvisual-1920x1080px.jpg" descr="Feralco-introvisual-1920x1080px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kstvak 2"/>
          <p:cNvSpPr txBox="1"/>
          <p:nvPr/>
        </p:nvSpPr>
        <p:spPr>
          <a:xfrm>
            <a:off x="1620151" y="2288332"/>
            <a:ext cx="12744971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6000" b="1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Introductie Feralco Nederland BV</a:t>
            </a:r>
          </a:p>
        </p:txBody>
      </p:sp>
      <p:sp>
        <p:nvSpPr>
          <p:cNvPr id="57" name="Tekstvak 3"/>
          <p:cNvSpPr txBox="1"/>
          <p:nvPr/>
        </p:nvSpPr>
        <p:spPr>
          <a:xfrm>
            <a:off x="1620150" y="3466818"/>
            <a:ext cx="13509072" cy="379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Opgericht in 2004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Onderdeel van Feralco Zweden AB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Productiesite in Sas van Gent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Productiecapaciteit 150.000 ton 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Geografische markt, noord west Europa</a:t>
            </a:r>
          </a:p>
        </p:txBody>
      </p:sp>
      <p:sp>
        <p:nvSpPr>
          <p:cNvPr id="58" name="Tekstvak 3"/>
          <p:cNvSpPr txBox="1"/>
          <p:nvPr/>
        </p:nvSpPr>
        <p:spPr>
          <a:xfrm>
            <a:off x="2108387" y="7641011"/>
            <a:ext cx="13509075" cy="2430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3600" b="1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Team:</a:t>
            </a:r>
          </a:p>
          <a:p>
            <a:pPr marL="360947" indent="-360947" algn="l">
              <a:lnSpc>
                <a:spcPct val="120000"/>
              </a:lnSpc>
              <a:buSzPct val="100000"/>
              <a:buChar char="•"/>
              <a:defRPr sz="31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Managing Director René Bouwman</a:t>
            </a:r>
          </a:p>
          <a:p>
            <a:pPr marL="360947" indent="-360947" algn="l">
              <a:lnSpc>
                <a:spcPct val="120000"/>
              </a:lnSpc>
              <a:buSzPct val="100000"/>
              <a:buChar char="•"/>
              <a:defRPr sz="31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Sales Manager Etienne Vonk</a:t>
            </a:r>
          </a:p>
          <a:p>
            <a:pPr marL="360947" indent="-360947" algn="l">
              <a:lnSpc>
                <a:spcPct val="120000"/>
              </a:lnSpc>
              <a:buSzPct val="100000"/>
              <a:buChar char="•"/>
              <a:defRPr sz="31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Productmanager Edward Wegman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1" build="p" bldLvl="5" animBg="1" advAuto="0"/>
      <p:bldP spid="58" grpId="2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kstvak 1"/>
          <p:cNvSpPr txBox="1"/>
          <p:nvPr/>
        </p:nvSpPr>
        <p:spPr>
          <a:xfrm>
            <a:off x="9035483" y="2026650"/>
            <a:ext cx="12618322" cy="1656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6000" b="1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Product range</a:t>
            </a:r>
          </a:p>
          <a:p>
            <a:pPr algn="l">
              <a:defRPr sz="4800" b="1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Coagulanten op basis van aluminium</a:t>
            </a:r>
          </a:p>
        </p:txBody>
      </p:sp>
      <p:sp>
        <p:nvSpPr>
          <p:cNvPr id="61" name="Tekstvak 3"/>
          <p:cNvSpPr txBox="1"/>
          <p:nvPr/>
        </p:nvSpPr>
        <p:spPr>
          <a:xfrm>
            <a:off x="9073980" y="4087623"/>
            <a:ext cx="13860246" cy="7375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60947" indent="-360947" algn="l">
              <a:lnSpc>
                <a:spcPct val="16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Aluminiumsulfaat vast / oplossing</a:t>
            </a:r>
          </a:p>
          <a:p>
            <a:pPr marL="360947" indent="-360947" algn="l">
              <a:lnSpc>
                <a:spcPct val="16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Aluminiumsulfaat-blend met polymeer</a:t>
            </a:r>
          </a:p>
          <a:p>
            <a:pPr marL="360947" indent="-360947" algn="l">
              <a:lnSpc>
                <a:spcPct val="16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Aluminiumchloride diverse concentraties</a:t>
            </a:r>
          </a:p>
          <a:p>
            <a:pPr marL="360947" indent="-360947" algn="l">
              <a:lnSpc>
                <a:spcPct val="16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Aluminiumchloride blends met Fe2+ of Fe3+ en/of polymeer</a:t>
            </a:r>
          </a:p>
          <a:p>
            <a:pPr marL="360947" indent="-360947" algn="l">
              <a:lnSpc>
                <a:spcPct val="16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Poly-aluminiumchloride diverse concentraties</a:t>
            </a:r>
          </a:p>
          <a:p>
            <a:pPr marL="360947" indent="-360947" algn="l">
              <a:lnSpc>
                <a:spcPct val="16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Poly-aluminiumchloride blends met Fe2+ of Fe3+ en/of polymeer</a:t>
            </a:r>
          </a:p>
          <a:p>
            <a:pPr marL="360947" indent="-360947" algn="l">
              <a:lnSpc>
                <a:spcPct val="16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Poly-aluminiumchloridesulfaat diverse concentraties</a:t>
            </a:r>
          </a:p>
          <a:p>
            <a:pPr marL="360947" indent="-360947" algn="l">
              <a:lnSpc>
                <a:spcPct val="16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Poly-aluminiumchloridesulfaat blends met polymeer</a:t>
            </a:r>
          </a:p>
          <a:p>
            <a:pPr marL="360947" indent="-360947" algn="l">
              <a:lnSpc>
                <a:spcPct val="16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Customer made producten</a:t>
            </a:r>
          </a:p>
        </p:txBody>
      </p:sp>
      <p:pic>
        <p:nvPicPr>
          <p:cNvPr id="62" name="FER_Nederland logo wit (CMYK).png" descr="FER_Nederland logo wit (CMYK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507" y="8637338"/>
            <a:ext cx="3780949" cy="1108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1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Afbeelding" descr="Afbeelding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5" name="Tekstvak 1"/>
          <p:cNvSpPr txBox="1"/>
          <p:nvPr/>
        </p:nvSpPr>
        <p:spPr>
          <a:xfrm>
            <a:off x="10495208" y="2622057"/>
            <a:ext cx="11665547" cy="1656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Nieuwe product range</a:t>
            </a:r>
          </a:p>
          <a:p>
            <a:pPr algn="l"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Coagulanten op basis van ijzer</a:t>
            </a:r>
          </a:p>
        </p:txBody>
      </p:sp>
      <p:sp>
        <p:nvSpPr>
          <p:cNvPr id="66" name="Tekstvak 3"/>
          <p:cNvSpPr txBox="1"/>
          <p:nvPr/>
        </p:nvSpPr>
        <p:spPr>
          <a:xfrm>
            <a:off x="10495208" y="4835429"/>
            <a:ext cx="12257218" cy="3106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60947" indent="-360947" algn="l">
              <a:lnSpc>
                <a:spcPct val="150000"/>
              </a:lnSpc>
              <a:buSzPct val="100000"/>
              <a:buChar char="•"/>
              <a:defRPr sz="5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Aquafer 100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5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Aquafer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5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Aquaferral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1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kstvak 1"/>
          <p:cNvSpPr txBox="1"/>
          <p:nvPr/>
        </p:nvSpPr>
        <p:spPr>
          <a:xfrm>
            <a:off x="1620151" y="2205945"/>
            <a:ext cx="11665544" cy="1656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6000" b="1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Nieuwe product range</a:t>
            </a:r>
          </a:p>
          <a:p>
            <a:pPr algn="l">
              <a:defRPr sz="4800" b="1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Coagulanten op basis van ijzer</a:t>
            </a:r>
          </a:p>
        </p:txBody>
      </p:sp>
      <p:sp>
        <p:nvSpPr>
          <p:cNvPr id="69" name="Tekstvak 3"/>
          <p:cNvSpPr txBox="1"/>
          <p:nvPr/>
        </p:nvSpPr>
        <p:spPr>
          <a:xfrm>
            <a:off x="1620150" y="4266919"/>
            <a:ext cx="15445242" cy="542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60947" indent="-360947" algn="l">
              <a:buSzPct val="100000"/>
              <a:buChar char="•"/>
              <a:defRPr sz="3600" b="1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Aquafer 100</a:t>
            </a:r>
            <a:r>
              <a:rPr b="0"/>
              <a:t> is een zuivere, donkerbruine Fe3+ sulfaatoplossing</a:t>
            </a:r>
            <a:br>
              <a:rPr b="0"/>
            </a:br>
            <a:r>
              <a:rPr b="0"/>
              <a:t>Chemische formule : </a:t>
            </a:r>
            <a:r>
              <a:rPr b="0" i="1"/>
              <a:t>Fe2(SO4)3.</a:t>
            </a:r>
          </a:p>
          <a:p>
            <a:pPr algn="l">
              <a:defRPr sz="3600" i="1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endParaRPr b="0" i="1"/>
          </a:p>
          <a:p>
            <a:pPr marL="360947" indent="-360947" algn="l">
              <a:buSzPct val="100000"/>
              <a:buChar char="•"/>
              <a:defRPr sz="3600" b="1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Aquafer</a:t>
            </a:r>
            <a:r>
              <a:rPr b="0"/>
              <a:t> is een zuivere, donkerbruine ijzersulfaatoplossing met zowel </a:t>
            </a:r>
            <a:br>
              <a:rPr b="0"/>
            </a:br>
            <a:r>
              <a:rPr b="0"/>
              <a:t>Fe2+ als Fe3+ ionen.</a:t>
            </a:r>
            <a:br>
              <a:rPr b="0"/>
            </a:br>
            <a:r>
              <a:rPr b="0"/>
              <a:t>Chemische formule : </a:t>
            </a:r>
            <a:r>
              <a:rPr b="0" i="1"/>
              <a:t>Fe2(SO4)3 + FeSO4</a:t>
            </a:r>
          </a:p>
          <a:p>
            <a:pPr algn="l">
              <a:defRPr sz="3600" i="1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endParaRPr b="0" i="1"/>
          </a:p>
          <a:p>
            <a:pPr marL="360947" indent="-360947" algn="l">
              <a:buSzPct val="100000"/>
              <a:buChar char="•"/>
              <a:defRPr sz="3600" b="1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Aquaferral</a:t>
            </a:r>
            <a:r>
              <a:rPr b="0"/>
              <a:t> is een donkerbruine oplossing van aluminiumsulfaat, </a:t>
            </a:r>
            <a:br>
              <a:rPr b="0"/>
            </a:br>
            <a:r>
              <a:rPr b="0"/>
              <a:t>ijzer(III)sulfaat en ijzer(II)sulfaat.</a:t>
            </a:r>
            <a:br>
              <a:rPr b="0"/>
            </a:br>
            <a:r>
              <a:rPr b="0"/>
              <a:t>Chemische formule: </a:t>
            </a:r>
            <a:r>
              <a:rPr b="0" i="1"/>
              <a:t>Al2(SO4)3 + Fe2(SO4)3 + FeSO4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1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kstvak 2"/>
          <p:cNvSpPr txBox="1"/>
          <p:nvPr/>
        </p:nvSpPr>
        <p:spPr>
          <a:xfrm>
            <a:off x="1620151" y="2288332"/>
            <a:ext cx="11665544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6000" b="1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Toepassingen voor Aquafer 100</a:t>
            </a:r>
          </a:p>
        </p:txBody>
      </p:sp>
      <p:sp>
        <p:nvSpPr>
          <p:cNvPr id="72" name="Tekstvak 3"/>
          <p:cNvSpPr txBox="1"/>
          <p:nvPr/>
        </p:nvSpPr>
        <p:spPr>
          <a:xfrm>
            <a:off x="1620149" y="3466818"/>
            <a:ext cx="15570600" cy="379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Fosfaatverwijdering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CZV-verwijdering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Coagulant voor de product van drinkwater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Conditionering t.b.v. slibontwatering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H2S-bestrijding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resentatieslide-achtergrond-opzij-kijkend--1920x1080px.jpg" descr="Presentatieslide-achtergrond-opzij-kijkend--1920x1080px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5" name="Tekstvak 1"/>
          <p:cNvSpPr txBox="1"/>
          <p:nvPr/>
        </p:nvSpPr>
        <p:spPr>
          <a:xfrm>
            <a:off x="10495208" y="2609357"/>
            <a:ext cx="11665547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Voordelen van Aquafer 100</a:t>
            </a:r>
          </a:p>
        </p:txBody>
      </p:sp>
      <p:sp>
        <p:nvSpPr>
          <p:cNvPr id="76" name="Tekstvak 3"/>
          <p:cNvSpPr txBox="1"/>
          <p:nvPr/>
        </p:nvSpPr>
        <p:spPr>
          <a:xfrm>
            <a:off x="10495208" y="4009929"/>
            <a:ext cx="12257218" cy="4583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Chloridevrij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Betere vlokvorming oftewel performance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Resulteert in beter bezinkbaar slib 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Uitstekende ME-P-verhouding 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Minder corrosief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Beïnvloedt de pH minder dus besparing op pH-correctie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1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kstvak 2"/>
          <p:cNvSpPr txBox="1"/>
          <p:nvPr/>
        </p:nvSpPr>
        <p:spPr>
          <a:xfrm>
            <a:off x="1620151" y="2288332"/>
            <a:ext cx="11665544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6000" b="1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Toepassingen voor Aquafer</a:t>
            </a:r>
          </a:p>
        </p:txBody>
      </p:sp>
      <p:sp>
        <p:nvSpPr>
          <p:cNvPr id="79" name="Tekstvak 3"/>
          <p:cNvSpPr txBox="1"/>
          <p:nvPr/>
        </p:nvSpPr>
        <p:spPr>
          <a:xfrm>
            <a:off x="1620149" y="3466818"/>
            <a:ext cx="15384261" cy="2997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Fosfaatverwijdering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CZV-verwijdering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Conditionering t.b.v. slibontwatering</a:t>
            </a:r>
          </a:p>
          <a:p>
            <a:pPr marL="360947" indent="-360947" algn="l">
              <a:lnSpc>
                <a:spcPct val="150000"/>
              </a:lnSpc>
              <a:buSzPct val="100000"/>
              <a:buChar char="•"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H2S-bestrijding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1" build="p" bldLvl="5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328</Words>
  <Application>Microsoft Macintosh PowerPoint</Application>
  <PresentationFormat>Aangepast</PresentationFormat>
  <Paragraphs>74</Paragraphs>
  <Slides>13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5" baseType="lpstr">
      <vt:lpstr>Helvetica Neue</vt:lpstr>
      <vt:lpstr>21_BasicWhite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Saskia Lockefeer</cp:lastModifiedBy>
  <cp:revision>1</cp:revision>
  <dcterms:modified xsi:type="dcterms:W3CDTF">2025-03-13T10:48:10Z</dcterms:modified>
</cp:coreProperties>
</file>